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4" r:id="rId2"/>
    <p:sldId id="286" r:id="rId3"/>
    <p:sldId id="287" r:id="rId4"/>
    <p:sldId id="322" r:id="rId5"/>
    <p:sldId id="320" r:id="rId6"/>
    <p:sldId id="288" r:id="rId7"/>
    <p:sldId id="290" r:id="rId8"/>
    <p:sldId id="289" r:id="rId9"/>
    <p:sldId id="292" r:id="rId10"/>
    <p:sldId id="293" r:id="rId11"/>
    <p:sldId id="298" r:id="rId12"/>
    <p:sldId id="3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188"/>
    <a:srgbClr val="314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ВИСТУПУ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4060814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79615" y="637189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Співавтори: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4325" y="4924928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b="1" dirty="0"/>
              <a:t>Контакти:</a:t>
            </a:r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 (не обов’язково при виступі в інших закладах та містах)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, </a:t>
            </a:r>
            <a:r>
              <a:rPr lang="ru-RU" dirty="0" err="1"/>
              <a:t>звання</a:t>
            </a:r>
            <a:r>
              <a:rPr lang="ru-RU" dirty="0"/>
              <a:t> та </a:t>
            </a:r>
            <a:r>
              <a:rPr lang="ru-RU" dirty="0" err="1"/>
              <a:t>повне</a:t>
            </a:r>
            <a:r>
              <a:rPr lang="ru-RU" dirty="0"/>
              <a:t> П.І.Б.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endParaRPr lang="ru-RU" dirty="0"/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контактний </a:t>
            </a:r>
            <a:r>
              <a:rPr lang="en-US" noProof="0" dirty="0"/>
              <a:t>e-mail</a:t>
            </a:r>
            <a:r>
              <a:rPr lang="uk-UA" noProof="0" dirty="0"/>
              <a:t> або номер телефону для </a:t>
            </a:r>
            <a:r>
              <a:rPr lang="uk-UA" noProof="0" dirty="0" err="1"/>
              <a:t>месенджера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uk-UA" noProof="0" dirty="0"/>
              <a:t>Назва конференції або заходу</a:t>
            </a:r>
            <a:br>
              <a:rPr lang="uk-UA" noProof="0" dirty="0"/>
            </a:br>
            <a:r>
              <a:rPr lang="uk-UA" noProof="0" dirty="0"/>
              <a:t>Заклад, де відбудеться виступ</a:t>
            </a:r>
            <a:br>
              <a:rPr lang="uk-UA" noProof="0" dirty="0"/>
            </a:br>
            <a:r>
              <a:rPr lang="uk-UA" noProof="0" dirty="0"/>
              <a:t>Місто</a:t>
            </a:r>
            <a:br>
              <a:rPr lang="uk-UA" noProof="0" dirty="0"/>
            </a:br>
            <a:r>
              <a:rPr lang="uk-UA" noProof="0" dirty="0"/>
              <a:t>Дата виступу </a:t>
            </a:r>
          </a:p>
        </p:txBody>
      </p:sp>
    </p:spTree>
    <p:extLst>
      <p:ext uri="{BB962C8B-B14F-4D97-AF65-F5344CB8AC3E}">
        <p14:creationId xmlns:p14="http://schemas.microsoft.com/office/powerpoint/2010/main" val="7673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особи, що виступає. Назва університету.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DB814A-1C9E-4968-B8A1-D79682397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5548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49C99-2CD5-4BE0-B3DB-06AA44BA9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77" y="0"/>
            <a:ext cx="5138423" cy="18941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8DA6CD5-63C3-45C1-98AD-4A60CF87C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4" y="2756499"/>
            <a:ext cx="4067038" cy="16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A6A5B68-636C-4585-8F55-7C3168750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36" y="146244"/>
            <a:ext cx="11817327" cy="9636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ПЕРЕЛІК ПРЕДМЕТІВ У СЕРТИФІКАТІ УЦОЯО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ВСТУПУ НА СПЕЦІАЛЬНОСТІ УНІВЕРСИТЕТУ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E05C9-CCB1-4814-8CDA-CE79B73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7F35A7E-5141-42D6-8FA6-2AE51E06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50431"/>
              </p:ext>
            </p:extLst>
          </p:nvPr>
        </p:nvGraphicFramePr>
        <p:xfrm>
          <a:off x="652916" y="1196354"/>
          <a:ext cx="10954365" cy="556097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80137">
                  <a:extLst>
                    <a:ext uri="{9D8B030D-6E8A-4147-A177-3AD203B41FA5}">
                      <a16:colId xmlns:a16="http://schemas.microsoft.com/office/drawing/2014/main" xmlns="" val="3901004932"/>
                    </a:ext>
                  </a:extLst>
                </a:gridCol>
                <a:gridCol w="3032449">
                  <a:extLst>
                    <a:ext uri="{9D8B030D-6E8A-4147-A177-3AD203B41FA5}">
                      <a16:colId xmlns:a16="http://schemas.microsoft.com/office/drawing/2014/main" xmlns="" val="3827101928"/>
                    </a:ext>
                  </a:extLst>
                </a:gridCol>
                <a:gridCol w="3041779">
                  <a:extLst>
                    <a:ext uri="{9D8B030D-6E8A-4147-A177-3AD203B41FA5}">
                      <a16:colId xmlns:a16="http://schemas.microsoft.com/office/drawing/2014/main" xmlns="" val="2577652040"/>
                    </a:ext>
                  </a:extLst>
                </a:gridCol>
              </a:tblGrid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Спеціальності</a:t>
                      </a:r>
                      <a:endParaRPr lang="x-none" sz="1400" b="1" kern="1200" dirty="0">
                        <a:solidFill>
                          <a:schemeClr val="lt1"/>
                        </a:solidFill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Neris Light" panose="00000400000000000000" pitchFamily="50" charset="-52"/>
                        </a:rPr>
                        <a:t>Предмети ЗНО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latin typeface="Neris Light" panose="00000400000000000000" pitchFamily="50" charset="-52"/>
                        </a:rPr>
                        <a:t>Факультети</a:t>
                      </a:r>
                      <a:endParaRPr lang="x-none" sz="1400" dirty="0"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4096329982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“ПРИКЛАДНА МЕХАНІКА”, “МАТЕРІАЛОЗНАВСТВО”, “ГАЛУЗЕВЕ МАШИНОБУДУВАННЯ”, “ЕЛЕКТРОЕНЕРГЕТИКА, ЕЛЕКТРОТЕХНІКА ТА ЕЛЕКТРОМЕХАНІКА”, “АВТОМАТИЗАЦІЯ ТА КОМП</a:t>
                      </a:r>
                      <a:r>
                        <a:rPr lang="x-none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ЮТЕРНО-ІНТЕГРОВАНІ ТЕХНОЛОГІЇ”, “МЕТРОЛОГІЯ ТА ІНФОРМАЦІЙНО-ВИМІРЮВАЛЬНІ ТЕХНОЛОГІЇ”, “БУДІВНИЦТВО ТА ЦИВІЛЬНА ІНЖЕНЕРІЯ”, “ЦИВІЛЬНА БЕЗПЕКА”: “АВТОМОБІЛЬНИЙ ТРАНСПОРТ”, “ТРАНСПОРТНІ ТЕХНОЛОГІЇЇ” “ІНЖЕНЕРІЯ ПРОГРАМНОГО ЗАБЕЗПЕЧЕННЯ”, “КОМП</a:t>
                      </a:r>
                      <a:r>
                        <a:rPr lang="x-none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ЮТЕРНІ НАУКИ ТА ІНФОРМАЦІЙНІ ТЕХНОЛОГІЇ”, “КОМП</a:t>
                      </a:r>
                      <a:r>
                        <a:rPr lang="x-none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’ЮТЕРНА </a:t>
                      </a: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ІНЖЕНЕРІЯ”, “СИСТЕМНИЙ АНАЛІЗ”, “КІБЕРБЕЗПЕКА”, “ТЕЛЕКОМУНІКАЦІЇ ТА РАДІОТЕХНІКА”</a:t>
                      </a:r>
                      <a:endParaRPr lang="x-none" sz="14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література,</a:t>
                      </a:r>
                    </a:p>
                    <a:p>
                      <a:pPr algn="ctr"/>
                      <a:r>
                        <a:rPr lang="x-none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</a:p>
                    <a:p>
                      <a:pPr algn="ctr"/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3.Фізика або Іноземна мова</a:t>
                      </a:r>
                      <a:endParaRPr lang="x-none" sz="1400" b="1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Neris Light" panose="00000400000000000000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60599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“НАФТОГАЗОВА ІНЖЕНЕРІЯ ТА ТЕХНОЛОГІЇ”</a:t>
                      </a:r>
                      <a:endParaRPr lang="x-none" sz="14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3.Хімія або Географія</a:t>
                      </a:r>
                      <a:endParaRPr lang="x-none" sz="1400" b="1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Neris Light" panose="00000400000000000000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658306"/>
                  </a:ext>
                </a:extLst>
              </a:tr>
              <a:tr h="355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“ГЕОДЕЗІЯ ТА ЗЕМЛЕУСТРІЙ”</a:t>
                      </a:r>
                      <a:endParaRPr lang="x-none" sz="14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 </a:t>
                      </a:r>
                      <a:r>
                        <a:rPr lang="x-none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  <a:r>
                        <a:rPr lang="x-none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  <a:endParaRPr lang="uk-UA" sz="14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algn="ctr"/>
                      <a:r>
                        <a:rPr lang="uk-UA" sz="14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3.Географія або Історія України</a:t>
                      </a:r>
                      <a:endParaRPr lang="x-none" sz="1400" b="1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Neris Light" panose="00000400000000000000" pitchFamily="50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25721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AED459-DD7F-49B5-B8B4-204FDE47D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6" y="1573358"/>
            <a:ext cx="1354821" cy="955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E4CB44D-D2A6-4C48-BD0F-443053688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28" y="1573358"/>
            <a:ext cx="1355009" cy="9552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15EFBA-3CA9-4502-9855-8113FF3CC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62" y="2528596"/>
            <a:ext cx="1354822" cy="9552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86F0B6-55DD-4A22-9DA4-3EB945697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29" y="2559189"/>
            <a:ext cx="1269507" cy="895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C8C8A54-7A6A-43AC-9346-BD247105A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62" y="3346717"/>
            <a:ext cx="1231331" cy="8680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ABE41B0-C427-4FCE-8916-3009388EC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76" y="4087962"/>
            <a:ext cx="1165895" cy="8219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A6B05C9-92D6-406C-BACC-4809D859C0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89" y="4097934"/>
            <a:ext cx="1165895" cy="8219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61BF809-05C9-49B8-980F-D95700802B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99" y="4898531"/>
            <a:ext cx="1095247" cy="7722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FDFD03F-E6AA-4252-AC61-4C5911539A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22" y="4896337"/>
            <a:ext cx="1095247" cy="7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CC3B96D6-38DB-44D3-9E84-31963AEC6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1340625"/>
          </a:xfrm>
        </p:spPr>
        <p:txBody>
          <a:bodyPr/>
          <a:lstStyle/>
          <a:p>
            <a:pPr algn="ctr"/>
            <a:r>
              <a:rPr lang="uk-UA" altLang="x-none" sz="3600" dirty="0">
                <a:solidFill>
                  <a:srgbClr val="3B6188"/>
                </a:solidFill>
                <a:latin typeface="Neris Black" panose="00000A00000000000000"/>
              </a:rPr>
              <a:t>Для спеціальностей </a:t>
            </a:r>
            <a:r>
              <a:rPr lang="uk-UA" altLang="x-none" sz="3600" i="1" dirty="0">
                <a:solidFill>
                  <a:srgbClr val="3B6188"/>
                </a:solidFill>
                <a:latin typeface="Neris Black" panose="00000A00000000000000"/>
              </a:rPr>
              <a:t>“</a:t>
            </a:r>
            <a:r>
              <a:rPr lang="uk-UA" altLang="x-none" sz="3600" dirty="0">
                <a:solidFill>
                  <a:srgbClr val="3B6188"/>
                </a:solidFill>
                <a:latin typeface="Neris Black" panose="00000A00000000000000"/>
              </a:rPr>
              <a:t>Право” , “Публічне управління та адміністрування”, “Міжнародні відносини, суспільні комунікації та регіональні студії </a:t>
            </a:r>
            <a:r>
              <a:rPr lang="uk-UA" altLang="x-none" sz="3600" i="1" dirty="0">
                <a:solidFill>
                  <a:srgbClr val="3B6188"/>
                </a:solidFill>
                <a:latin typeface="Neris Black" panose="00000A00000000000000"/>
              </a:rPr>
              <a:t>”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CFD0F7-8CCA-4EC7-8E4D-80B4BBE3D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x-none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2856FB6-A5C8-405F-91B8-EF673097B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45173"/>
              </p:ext>
            </p:extLst>
          </p:nvPr>
        </p:nvGraphicFramePr>
        <p:xfrm>
          <a:off x="539507" y="2345028"/>
          <a:ext cx="11112986" cy="404037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36529">
                  <a:extLst>
                    <a:ext uri="{9D8B030D-6E8A-4147-A177-3AD203B41FA5}">
                      <a16:colId xmlns:a16="http://schemas.microsoft.com/office/drawing/2014/main" xmlns="" val="3901004932"/>
                    </a:ext>
                  </a:extLst>
                </a:gridCol>
                <a:gridCol w="3508310">
                  <a:extLst>
                    <a:ext uri="{9D8B030D-6E8A-4147-A177-3AD203B41FA5}">
                      <a16:colId xmlns:a16="http://schemas.microsoft.com/office/drawing/2014/main" xmlns="" val="3827101928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xmlns="" val="2577652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Neris Black" panose="00000A00000000000000" pitchFamily="50" charset="-52"/>
                          <a:ea typeface="+mn-ea"/>
                          <a:cs typeface="+mn-cs"/>
                        </a:rPr>
                        <a:t>Спеціальності</a:t>
                      </a:r>
                      <a:endParaRPr lang="x-none" sz="1600" b="1" kern="1200" dirty="0">
                        <a:solidFill>
                          <a:schemeClr val="lt1"/>
                        </a:solidFill>
                        <a:latin typeface="Neris Black" panose="00000A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Neris Black" panose="00000A00000000000000" pitchFamily="50" charset="-52"/>
                        </a:rPr>
                        <a:t>Предмети ЗНО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Neris Black" panose="00000A00000000000000" pitchFamily="50" charset="-52"/>
                        </a:rPr>
                        <a:t>Факультети</a:t>
                      </a:r>
                      <a:endParaRPr lang="x-none" sz="1600" dirty="0">
                        <a:latin typeface="Neris Black" panose="00000A00000000000000" pitchFamily="50" charset="-52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409632998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«ПРАВО»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2.Історія України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3.Математика або Іноземна мова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65830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altLang="x-none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“ПУБЛІЧНЕ УПРАВЛІННЯ ТА АДМІНІСТРУВАННЯ”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 </a:t>
                      </a: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3.Іноземна мова або 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Історія України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257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altLang="x-none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“МІЖНАРОДНІ ВІДНОСИНИ, СУСПІЛЬНІ КОМУНІКАЦІЇ ТА РЕГІОНАЛЬНІ СТУДІЇ ”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 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Іноземна мова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Математика або Історія України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14276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3DE73D-D07F-4E1F-88E5-98821AF3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914" y="2861213"/>
            <a:ext cx="1011436" cy="701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556B6E-3A15-4082-93FB-CD6D95C94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14" y="3722313"/>
            <a:ext cx="1011436" cy="7131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C0411F-F765-42E4-9FC6-054820D85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602" y="4559250"/>
            <a:ext cx="1070748" cy="7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D6FE81A-E16D-49E7-AD43-58B0B404D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8054BC-0621-4052-AF12-FCED0E9E0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D6E5E3-1C90-4D49-9037-292CDCD3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555651"/>
            <a:ext cx="11382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B354DDA-E8D5-43B5-A45F-F68907AB0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214" y="4672188"/>
            <a:ext cx="2276508" cy="457527"/>
          </a:xfrm>
        </p:spPr>
        <p:txBody>
          <a:bodyPr/>
          <a:lstStyle/>
          <a:p>
            <a:pPr algn="ctr"/>
            <a:r>
              <a:rPr lang="uk-UA" sz="4000" i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1899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C1CD78-133F-44E0-BAFB-BC9480B4E90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9" y="1"/>
            <a:ext cx="3498979" cy="1289786"/>
          </a:xfrm>
          <a:prstGeom prst="rect">
            <a:avLst/>
          </a:prstGeom>
        </p:spPr>
      </p:pic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7C5EB587-833B-4FC8-A2EB-951224637F85}"/>
              </a:ext>
            </a:extLst>
          </p:cNvPr>
          <p:cNvSpPr txBox="1">
            <a:spLocks/>
          </p:cNvSpPr>
          <p:nvPr/>
        </p:nvSpPr>
        <p:spPr>
          <a:xfrm>
            <a:off x="6993426" y="4831125"/>
            <a:ext cx="4779609" cy="480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i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2019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94" y="3407314"/>
            <a:ext cx="4201718" cy="284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844EF7-39B8-4894-BC19-C372EBDAD2B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1" y="1048478"/>
            <a:ext cx="4478368" cy="351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A20622-27B0-4896-88A8-2A4CFF374C6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83" y="964845"/>
            <a:ext cx="5525788" cy="368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4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440CEE-9802-44B1-B165-D02BBF994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9" y="766869"/>
            <a:ext cx="7939090" cy="529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E0010E4-E503-450C-96DD-00BC284E6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ПРИЙМАЛЬНА КОМІСІЯ НТУ «ДНІПРОВСЬКА ПОЛІТЕХНІКА»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3F4D244-755F-4B5A-B088-0DF329E44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8" y="800686"/>
            <a:ext cx="3503913" cy="525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CFCB3AE-5BC9-4DA8-A2D3-E6B3F20DE357}"/>
              </a:ext>
            </a:extLst>
          </p:cNvPr>
          <p:cNvSpPr/>
          <p:nvPr/>
        </p:nvSpPr>
        <p:spPr>
          <a:xfrm>
            <a:off x="774441" y="6091131"/>
            <a:ext cx="11131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Дніпро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, пр.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Дмитра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Яворницького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, 19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Neris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62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B90857-6BD7-4F1D-8DD0-0B02FFD11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6AE57A-30C7-43C0-9410-A85F6E780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25" y="151692"/>
            <a:ext cx="11817350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ТОП-10 ВНЗ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України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за  рейтингом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міністерства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освіти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 і науки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Neris Light" panose="00000400000000000000" pitchFamily="50" charset="-52"/>
              </a:rPr>
              <a:t>«ТОП-200 УКРАЇНА 2019»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1. КНУ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імені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Тараса Шевченка                                                     78,03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2. НТУ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України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«КПІ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імені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Ігоря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Сікорського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»                         76,64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3. ХНУ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імені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В.Н.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Каразіна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                                                            47,00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4. НУ «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Львівська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політехніка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»                                                     46,98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5.НТУ «</a:t>
            </a:r>
            <a:r>
              <a:rPr lang="uk-UA" dirty="0">
                <a:solidFill>
                  <a:schemeClr val="dk1"/>
                </a:solidFill>
                <a:latin typeface="Neris Light" panose="00000400000000000000" pitchFamily="50" charset="-52"/>
              </a:rPr>
              <a:t>Харківський політехнічний інститут»                         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43,51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6.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Сумський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державний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університет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                                        43,50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7. НУ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біоресурсів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і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природокористування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України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               38,43</a:t>
            </a:r>
          </a:p>
          <a:p>
            <a:pPr indent="1433513">
              <a:spcBef>
                <a:spcPts val="600"/>
              </a:spcBef>
            </a:pPr>
            <a:r>
              <a:rPr lang="ru-RU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8. НТУ «</a:t>
            </a:r>
            <a:r>
              <a:rPr lang="ru-RU" sz="3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Дніпровська</a:t>
            </a:r>
            <a:r>
              <a:rPr lang="ru-RU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 </a:t>
            </a:r>
            <a:r>
              <a:rPr lang="ru-RU" sz="3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політехніка</a:t>
            </a:r>
            <a:r>
              <a:rPr lang="ru-RU" sz="3000" dirty="0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»                                      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eris Light" panose="00000400000000000000" pitchFamily="50" charset="-52"/>
              </a:rPr>
              <a:t>37,15</a:t>
            </a:r>
            <a:endParaRPr lang="ru-RU" sz="3000" dirty="0">
              <a:solidFill>
                <a:schemeClr val="accent2">
                  <a:lumMod val="60000"/>
                  <a:lumOff val="40000"/>
                </a:schemeClr>
              </a:solidFill>
              <a:latin typeface="Neris Light" panose="00000400000000000000" pitchFamily="50" charset="-52"/>
            </a:endParaRP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9. ЛНУ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імені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Івана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 Франка                                                            36,26</a:t>
            </a:r>
          </a:p>
          <a:p>
            <a:pPr indent="1433513">
              <a:spcBef>
                <a:spcPts val="600"/>
              </a:spcBef>
            </a:pP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10. НАУ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ім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. М.Є. </a:t>
            </a:r>
            <a:r>
              <a:rPr lang="ru-RU" dirty="0" err="1">
                <a:solidFill>
                  <a:schemeClr val="dk1"/>
                </a:solidFill>
                <a:latin typeface="Neris Light" panose="00000400000000000000" pitchFamily="50" charset="-52"/>
              </a:rPr>
              <a:t>Жуковького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-52"/>
              </a:rPr>
              <a:t>                                                        </a:t>
            </a:r>
            <a:r>
              <a:rPr lang="ru-RU" dirty="0">
                <a:solidFill>
                  <a:schemeClr val="dk1"/>
                </a:solidFill>
                <a:latin typeface="Neris Light" panose="00000400000000000000" pitchFamily="50" charset="-52"/>
              </a:rPr>
              <a:t>35,39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1FB50AF-46F1-42C8-BE5D-B47FED58EEF0}"/>
              </a:ext>
            </a:extLst>
          </p:cNvPr>
          <p:cNvSpPr/>
          <p:nvPr/>
        </p:nvSpPr>
        <p:spPr>
          <a:xfrm>
            <a:off x="10028107" y="296089"/>
            <a:ext cx="2163893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льного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показника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діяльності</a:t>
            </a:r>
            <a:r>
              <a:rPr kumimoji="0" lang="ru-RU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ВНЗ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3CD1975-566B-4EA9-8A80-891E0ADFE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10" y="220889"/>
            <a:ext cx="5640000" cy="1767568"/>
          </a:xfrm>
        </p:spPr>
        <p:txBody>
          <a:bodyPr/>
          <a:lstStyle/>
          <a:p>
            <a:pPr indent="623888" algn="ctr"/>
            <a:r>
              <a:rPr lang="ru-RU" sz="2400" dirty="0" err="1">
                <a:solidFill>
                  <a:srgbClr val="3B6188"/>
                </a:solidFill>
              </a:rPr>
              <a:t>Університет</a:t>
            </a:r>
            <a:r>
              <a:rPr lang="ru-RU" sz="2400" dirty="0">
                <a:solidFill>
                  <a:srgbClr val="3B6188"/>
                </a:solidFill>
              </a:rPr>
              <a:t> є членом таких </a:t>
            </a:r>
            <a:r>
              <a:rPr lang="ru-RU" sz="2400" dirty="0" err="1">
                <a:solidFill>
                  <a:srgbClr val="3B6188"/>
                </a:solidFill>
              </a:rPr>
              <a:t>елітних</a:t>
            </a:r>
            <a:r>
              <a:rPr lang="ru-RU" sz="2400" dirty="0">
                <a:solidFill>
                  <a:srgbClr val="3B6188"/>
                </a:solidFill>
              </a:rPr>
              <a:t> </a:t>
            </a:r>
            <a:r>
              <a:rPr lang="ru-RU" sz="2400" dirty="0" err="1">
                <a:solidFill>
                  <a:srgbClr val="3B6188"/>
                </a:solidFill>
              </a:rPr>
              <a:t>освітянських</a:t>
            </a:r>
            <a:r>
              <a:rPr lang="ru-RU" sz="2400" dirty="0">
                <a:solidFill>
                  <a:srgbClr val="3B6188"/>
                </a:solidFill>
              </a:rPr>
              <a:t> </a:t>
            </a:r>
            <a:r>
              <a:rPr lang="ru-RU" sz="2400" dirty="0" err="1">
                <a:solidFill>
                  <a:srgbClr val="3B6188"/>
                </a:solidFill>
              </a:rPr>
              <a:t>організацій</a:t>
            </a:r>
            <a:r>
              <a:rPr lang="ru-RU" sz="2400" dirty="0">
                <a:solidFill>
                  <a:srgbClr val="3B6188"/>
                </a:solidFill>
              </a:rPr>
              <a:t>, як </a:t>
            </a:r>
            <a:r>
              <a:rPr lang="ru-RU" sz="2600" i="1" dirty="0">
                <a:solidFill>
                  <a:srgbClr val="3B6188"/>
                </a:solidFill>
              </a:rPr>
              <a:t>Велика </a:t>
            </a:r>
            <a:r>
              <a:rPr lang="ru-RU" sz="2600" i="1" dirty="0" err="1">
                <a:solidFill>
                  <a:srgbClr val="3B6188"/>
                </a:solidFill>
              </a:rPr>
              <a:t>Хартія</a:t>
            </a:r>
            <a:r>
              <a:rPr lang="ru-RU" sz="2600" i="1" dirty="0">
                <a:solidFill>
                  <a:srgbClr val="3B6188"/>
                </a:solidFill>
              </a:rPr>
              <a:t> </a:t>
            </a:r>
            <a:r>
              <a:rPr lang="ru-RU" sz="2600" i="1" dirty="0" err="1">
                <a:solidFill>
                  <a:srgbClr val="3B6188"/>
                </a:solidFill>
              </a:rPr>
              <a:t>Університетів</a:t>
            </a:r>
            <a:r>
              <a:rPr lang="ru-RU" sz="2600" dirty="0">
                <a:solidFill>
                  <a:srgbClr val="3B6188"/>
                </a:solidFill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DB582A-1E36-491A-AE8F-2D70E6CE9F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481020A-BE81-44A4-88FB-165546E6A042}"/>
              </a:ext>
            </a:extLst>
          </p:cNvPr>
          <p:cNvSpPr/>
          <p:nvPr/>
        </p:nvSpPr>
        <p:spPr>
          <a:xfrm>
            <a:off x="8842372" y="3904863"/>
            <a:ext cx="23633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3B6188"/>
                </a:solidFill>
              </a:rPr>
              <a:t>Хартія</a:t>
            </a:r>
            <a:r>
              <a:rPr lang="ru-RU" sz="2800" b="1" dirty="0">
                <a:solidFill>
                  <a:srgbClr val="3B6188"/>
                </a:solidFill>
              </a:rPr>
              <a:t> </a:t>
            </a:r>
            <a:r>
              <a:rPr lang="uk-UA" sz="2800" b="1" dirty="0">
                <a:solidFill>
                  <a:srgbClr val="3B6188"/>
                </a:solidFill>
              </a:rPr>
              <a:t>була </a:t>
            </a:r>
            <a:endParaRPr lang="en-US" sz="2800" b="1" dirty="0">
              <a:solidFill>
                <a:srgbClr val="3B6188"/>
              </a:solidFill>
            </a:endParaRPr>
          </a:p>
          <a:p>
            <a:r>
              <a:rPr lang="uk-UA" sz="2800" b="1" dirty="0">
                <a:solidFill>
                  <a:srgbClr val="3B6188"/>
                </a:solidFill>
              </a:rPr>
              <a:t>підписана </a:t>
            </a:r>
            <a:endParaRPr lang="en-US" sz="2800" b="1" dirty="0">
              <a:solidFill>
                <a:srgbClr val="3B6188"/>
              </a:solidFill>
            </a:endParaRPr>
          </a:p>
          <a:p>
            <a:r>
              <a:rPr lang="uk-UA" sz="2800" b="1" dirty="0">
                <a:solidFill>
                  <a:srgbClr val="3B6188"/>
                </a:solidFill>
              </a:rPr>
              <a:t>у 2008 році </a:t>
            </a:r>
            <a:endParaRPr lang="x-none" sz="2800" b="1" dirty="0">
              <a:solidFill>
                <a:srgbClr val="3B61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37" y="400714"/>
            <a:ext cx="35337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2063034"/>
            <a:ext cx="7134198" cy="449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4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8B58B0-1745-423C-8A89-EB66E4016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09" y="220890"/>
            <a:ext cx="11817327" cy="663694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«ЗА» ДНІПРОВСЬКУ ПОЛІТЕХНІКУ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13D08B-9AFF-4DD9-B957-FEECEA61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09" y="1102583"/>
            <a:ext cx="950780" cy="9507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B16B87-707F-40BA-A36F-59A0C5960B9D}"/>
              </a:ext>
            </a:extLst>
          </p:cNvPr>
          <p:cNvSpPr/>
          <p:nvPr/>
        </p:nvSpPr>
        <p:spPr>
          <a:xfrm>
            <a:off x="215766" y="2106711"/>
            <a:ext cx="2872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ДЕСЯТКИ МІЖНАРОДНИХ ПРОГРАМ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4F294E-AA7D-4D6F-ABFB-2E1C2895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56" y="1091715"/>
            <a:ext cx="961647" cy="96164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7D44B73-03C3-42F2-B78F-9B90F70E271C}"/>
              </a:ext>
            </a:extLst>
          </p:cNvPr>
          <p:cNvSpPr/>
          <p:nvPr/>
        </p:nvSpPr>
        <p:spPr>
          <a:xfrm>
            <a:off x="3184014" y="2106711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СОТНІ НАУКОВИХ ПРОЕКТІВ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E25C1E-9C5D-4407-A650-92051CEE4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836" y="1091715"/>
            <a:ext cx="1004128" cy="10041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737036-5132-49D5-845D-46DC5041645F}"/>
              </a:ext>
            </a:extLst>
          </p:cNvPr>
          <p:cNvSpPr/>
          <p:nvPr/>
        </p:nvSpPr>
        <p:spPr>
          <a:xfrm>
            <a:off x="5889566" y="2106711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10 ЛІНГВІСТИЧНИХ ЦЕНТРІВ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68BF5F-E3A3-4EF9-B1DC-82CD06667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198" y="1091715"/>
            <a:ext cx="1004129" cy="10041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016DB4A-9BD1-483B-AAA4-4D4A8592E98B}"/>
              </a:ext>
            </a:extLst>
          </p:cNvPr>
          <p:cNvSpPr/>
          <p:nvPr/>
        </p:nvSpPr>
        <p:spPr>
          <a:xfrm>
            <a:off x="8610930" y="2106711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ПОНАД 50 СПЕЦІАЛЬНОСТЕЙ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C1CC6B6-2A88-4C3F-A5BE-9D323BC66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709" y="3601650"/>
            <a:ext cx="1004128" cy="100412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AED2925-758F-4311-9447-F5404056A6E3}"/>
              </a:ext>
            </a:extLst>
          </p:cNvPr>
          <p:cNvSpPr/>
          <p:nvPr/>
        </p:nvSpPr>
        <p:spPr>
          <a:xfrm>
            <a:off x="242439" y="4739754"/>
            <a:ext cx="2872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ДОЗВІЛЛЯ ТА СТУДЕНТСЬКЕ САМОВРЯДУВАННЯ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92CE50F-0860-4A53-8B08-D96541A48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474" y="3601649"/>
            <a:ext cx="1004129" cy="100412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BC7510E-D6E0-4473-AEC3-5C32119C6C35}"/>
              </a:ext>
            </a:extLst>
          </p:cNvPr>
          <p:cNvSpPr/>
          <p:nvPr/>
        </p:nvSpPr>
        <p:spPr>
          <a:xfrm>
            <a:off x="3168204" y="4739753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ВІЙСЬКОВА КАФЕДРА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FBC2BC3-4E7E-4DA5-9BD2-9F5BE7918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835" y="3534659"/>
            <a:ext cx="1004129" cy="100412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C43D890-1733-44C0-93C0-CCE1B67EE8C4}"/>
              </a:ext>
            </a:extLst>
          </p:cNvPr>
          <p:cNvSpPr/>
          <p:nvPr/>
        </p:nvSpPr>
        <p:spPr>
          <a:xfrm>
            <a:off x="5889566" y="4733335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РОЗВИНУТА ІНФРАСТРУКТУРА</a:t>
            </a:r>
          </a:p>
        </p:txBody>
      </p:sp>
      <p:pic>
        <p:nvPicPr>
          <p:cNvPr id="1026" name="Рисунок 6">
            <a:extLst>
              <a:ext uri="{FF2B5EF4-FFF2-40B4-BE49-F238E27FC236}">
                <a16:creationId xmlns:a16="http://schemas.microsoft.com/office/drawing/2014/main" xmlns="" id="{A4E7116A-F280-4066-AD90-F5CE6D8D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51" y="3429000"/>
            <a:ext cx="1087076" cy="108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BFC4C9-A391-4A9E-9318-4276FD045E39}"/>
              </a:ext>
            </a:extLst>
          </p:cNvPr>
          <p:cNvSpPr/>
          <p:nvPr/>
        </p:nvSpPr>
        <p:spPr>
          <a:xfrm>
            <a:off x="8610928" y="4710224"/>
            <a:ext cx="2872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Neris Black" panose="00000A00000000000000" pitchFamily="50" charset="-52"/>
              </a:rPr>
              <a:t>БІЛЬШЕ 10 000 СТУДЕНТІВ</a:t>
            </a:r>
          </a:p>
        </p:txBody>
      </p:sp>
    </p:spTree>
    <p:extLst>
      <p:ext uri="{BB962C8B-B14F-4D97-AF65-F5344CB8AC3E}">
        <p14:creationId xmlns:p14="http://schemas.microsoft.com/office/powerpoint/2010/main" val="30627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97B8CF2-7449-44C5-AC8B-4BF189A30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673" y="799884"/>
            <a:ext cx="10372659" cy="4598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КАФЕДРА ВІЙСЬКОВ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ОЇ ПІДГОТОВКИ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3CF19D-1FA3-44A8-9901-4A5CD5BB6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674" y="5575984"/>
            <a:ext cx="11166621" cy="862393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rgbClr val="0070C0"/>
                </a:solidFill>
                <a:latin typeface="Neris Light" panose="00000400000000000000" pitchFamily="50" charset="-52"/>
              </a:rPr>
              <a:t>Підготовка офіцерів запасу для Сухопутних військ Збройних Сил України</a:t>
            </a:r>
            <a:endParaRPr lang="ru-RU" sz="2800" dirty="0">
              <a:solidFill>
                <a:srgbClr val="0070C0"/>
              </a:solidFill>
              <a:latin typeface="Neris Light" panose="00000400000000000000" pitchFamily="50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85BBBB-7D0B-4640-898C-10D7A45D2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03" y="185979"/>
            <a:ext cx="2704324" cy="1073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6CC80E-A44F-4970-8541-07A9A480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94" y="297819"/>
            <a:ext cx="1004129" cy="1004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ADB270-0F64-4B04-9D24-B4FC429A9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78" y="1339135"/>
            <a:ext cx="8860155" cy="417972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9649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A6A5B68-636C-4585-8F55-7C3168750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36" y="146244"/>
            <a:ext cx="11817327" cy="9636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ПЕРЕЛІК ПРЕДМЕТІВ У СЕРТИФІКАТІ УЦОЯО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ВСТУПУ НА СПЕЦІАЛЬНОСТІ УНІВЕРСИТЕТУ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E05C9-CCB1-4814-8CDA-CE79B73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A4EBF1-68EC-46AB-8803-72E5D34E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4" y="1777826"/>
            <a:ext cx="1156687" cy="815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CE7DA7-5760-4F02-B15F-6DC3B58BB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4" y="2593254"/>
            <a:ext cx="1156687" cy="815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3E306B-5C28-4F87-B74F-70B7284F9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3" y="3479101"/>
            <a:ext cx="1156687" cy="815428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7F35A7E-5141-42D6-8FA6-2AE51E06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80229"/>
              </p:ext>
            </p:extLst>
          </p:nvPr>
        </p:nvGraphicFramePr>
        <p:xfrm>
          <a:off x="652916" y="1360092"/>
          <a:ext cx="10954365" cy="648299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51455">
                  <a:extLst>
                    <a:ext uri="{9D8B030D-6E8A-4147-A177-3AD203B41FA5}">
                      <a16:colId xmlns:a16="http://schemas.microsoft.com/office/drawing/2014/main" xmlns="" val="3901004932"/>
                    </a:ext>
                  </a:extLst>
                </a:gridCol>
                <a:gridCol w="3651455">
                  <a:extLst>
                    <a:ext uri="{9D8B030D-6E8A-4147-A177-3AD203B41FA5}">
                      <a16:colId xmlns:a16="http://schemas.microsoft.com/office/drawing/2014/main" xmlns="" val="3827101928"/>
                    </a:ext>
                  </a:extLst>
                </a:gridCol>
                <a:gridCol w="3651455">
                  <a:extLst>
                    <a:ext uri="{9D8B030D-6E8A-4147-A177-3AD203B41FA5}">
                      <a16:colId xmlns:a16="http://schemas.microsoft.com/office/drawing/2014/main" xmlns="" val="2577652040"/>
                    </a:ext>
                  </a:extLst>
                </a:gridCol>
              </a:tblGrid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200" dirty="0">
                          <a:solidFill>
                            <a:schemeClr val="lt1"/>
                          </a:solidFill>
                          <a:latin typeface="Neris Black" panose="00000A00000000000000" pitchFamily="50" charset="-52"/>
                          <a:ea typeface="+mn-ea"/>
                          <a:cs typeface="+mn-cs"/>
                        </a:rPr>
                        <a:t>Спеціальності</a:t>
                      </a:r>
                      <a:endParaRPr lang="x-none" sz="2000" b="1" kern="1200" dirty="0">
                        <a:solidFill>
                          <a:schemeClr val="lt1"/>
                        </a:solidFill>
                        <a:latin typeface="Neris Black" panose="00000A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Neris Black" panose="00000A00000000000000" pitchFamily="50" charset="-52"/>
                        </a:rPr>
                        <a:t>Предмети ЗНО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Neris Black" panose="00000A00000000000000" pitchFamily="50" charset="-52"/>
                        </a:rPr>
                        <a:t>Факультети</a:t>
                      </a:r>
                      <a:endParaRPr lang="x-none" sz="2000" dirty="0">
                        <a:latin typeface="Neris Black" panose="00000A00000000000000" pitchFamily="50" charset="-52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4096329982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“ІСТОРІЯ ТА АРХЕОЛОГІЯ”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.Історія України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3.Географія або Іноземна мова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60599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“ФІЛОСОФІЯ”, “ПОЛІТОЛОГІЯ”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2.Історія України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3.Математика або Іноземна мова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658306"/>
                  </a:ext>
                </a:extLst>
              </a:tr>
              <a:tr h="355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“ФІЛОЛОГІЯ”: (українська мова та література, германські мови та літератури) 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.Іноземна мова</a:t>
                      </a:r>
                    </a:p>
                    <a:p>
                      <a:pPr algn="ctr"/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3. Історія України або Географія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257215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“БІОЛОГІЯ”</a:t>
                      </a:r>
                      <a:endParaRPr lang="x-none" sz="18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.Біологія</a:t>
                      </a:r>
                    </a:p>
                    <a:p>
                      <a:pPr algn="ctr"/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3.Хімія або Іноземна мова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142761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</a:t>
                      </a: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ЕКОЛОГІЯ”</a:t>
                      </a:r>
                      <a:endParaRPr lang="x-none" sz="18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1.Українська мова та література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.Біологія</a:t>
                      </a: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3.Хімія або Географія</a:t>
                      </a:r>
                      <a:endParaRPr lang="x-none" sz="1600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1988382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8B17246-9D42-4C70-97B6-548E52639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3" y="4389161"/>
            <a:ext cx="1156687" cy="8154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56E3FE-4E7F-4C09-A753-67FD945FC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3" y="5227692"/>
            <a:ext cx="1156687" cy="8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A6A5B68-636C-4585-8F55-7C3168750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336" y="146244"/>
            <a:ext cx="11817327" cy="9636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ПЕРЕЛІК ПРЕДМЕТІВ У СЕРТИФІКАТІ УЦОЯО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ДЛЯ ВСТУПУ НА СПЕЦІАЛЬНОСТІ УНІВЕРСИТЕТУ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Neris Black" panose="00000A00000000000000" pitchFamily="50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2E05C9-CCB1-4814-8CDA-CE79B7371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7F35A7E-5141-42D6-8FA6-2AE51E06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62091"/>
              </p:ext>
            </p:extLst>
          </p:nvPr>
        </p:nvGraphicFramePr>
        <p:xfrm>
          <a:off x="652916" y="1196354"/>
          <a:ext cx="11112986" cy="54871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36529">
                  <a:extLst>
                    <a:ext uri="{9D8B030D-6E8A-4147-A177-3AD203B41FA5}">
                      <a16:colId xmlns:a16="http://schemas.microsoft.com/office/drawing/2014/main" xmlns="" val="3901004932"/>
                    </a:ext>
                  </a:extLst>
                </a:gridCol>
                <a:gridCol w="3508310">
                  <a:extLst>
                    <a:ext uri="{9D8B030D-6E8A-4147-A177-3AD203B41FA5}">
                      <a16:colId xmlns:a16="http://schemas.microsoft.com/office/drawing/2014/main" xmlns="" val="3827101928"/>
                    </a:ext>
                  </a:extLst>
                </a:gridCol>
                <a:gridCol w="4068147">
                  <a:extLst>
                    <a:ext uri="{9D8B030D-6E8A-4147-A177-3AD203B41FA5}">
                      <a16:colId xmlns:a16="http://schemas.microsoft.com/office/drawing/2014/main" xmlns="" val="2577652040"/>
                    </a:ext>
                  </a:extLst>
                </a:gridCol>
              </a:tblGrid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Neris Black" panose="00000A00000000000000" pitchFamily="50" charset="-52"/>
                          <a:ea typeface="+mn-ea"/>
                          <a:cs typeface="+mn-cs"/>
                        </a:rPr>
                        <a:t>Спеціальності</a:t>
                      </a:r>
                      <a:endParaRPr lang="x-none" sz="1600" b="1" kern="1200" dirty="0">
                        <a:solidFill>
                          <a:schemeClr val="lt1"/>
                        </a:solidFill>
                        <a:latin typeface="Neris Black" panose="00000A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Neris Black" panose="00000A00000000000000" pitchFamily="50" charset="-52"/>
                        </a:rPr>
                        <a:t>Предмети ЗНО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Neris Black" panose="00000A00000000000000" pitchFamily="50" charset="-52"/>
                        </a:rPr>
                        <a:t>Факультети</a:t>
                      </a:r>
                      <a:endParaRPr lang="x-none" sz="1600" dirty="0">
                        <a:latin typeface="Neris Black" panose="00000A00000000000000" pitchFamily="50" charset="-52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4096329982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“НАУКИ ПРО ЗЕМЛЮ”, “ГІРНИЦТВО”</a:t>
                      </a:r>
                      <a:endParaRPr lang="x-none" sz="16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3.Фізика або географія</a:t>
                      </a:r>
                      <a:endParaRPr lang="x-none" sz="1600" b="1" dirty="0">
                        <a:solidFill>
                          <a:srgbClr val="002060"/>
                        </a:solidFill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060599"/>
                  </a:ext>
                </a:extLst>
              </a:tr>
              <a:tr h="58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“ХІМІЧНІ ТЕХНОЛОГІЇ ТА ІНЖЕНЕРІЯ”</a:t>
                      </a:r>
                      <a:endParaRPr lang="x-none" sz="16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 Математика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3.Хімія або Біологія</a:t>
                      </a:r>
                      <a:endParaRPr lang="x-none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0658306"/>
                  </a:ext>
                </a:extLst>
              </a:tr>
              <a:tr h="355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“ЕКОНОМІКА”, “ФІНАНСИ, БАНКІВСЬКА СПРАВА ТА СТРАХУВАННЯ”, “ОБЛІК І  ОПОДАТКУВАННЯ”, “МАРКЕТИНГ”, ” МЕНЕДЖМЕНТ”, ”ПІДПРИЄМНИЦТВО, ТОРГІВЛЯ ТА БІРЖОВА ДІЯЛЬНІСТЬ”</a:t>
                      </a:r>
                      <a:endParaRPr lang="x-none" sz="16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 </a:t>
                      </a:r>
                      <a:r>
                        <a:rPr lang="x-none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.Математика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3.Іноземна мова або Географія</a:t>
                      </a:r>
                      <a:endParaRPr lang="x-none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4257215"/>
                  </a:ext>
                </a:extLst>
              </a:tr>
              <a:tr h="36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i="1" kern="1200" dirty="0">
                          <a:solidFill>
                            <a:schemeClr val="dk1"/>
                          </a:solidFill>
                          <a:effectLst/>
                          <a:latin typeface="Neris Light" panose="00000400000000000000" pitchFamily="50" charset="-52"/>
                          <a:ea typeface="+mn-ea"/>
                          <a:cs typeface="+mn-cs"/>
                        </a:rPr>
                        <a:t>“ТЕХНОЛОГІЇ ЗАХИСТУ НАВКОЛИШНЬОГО СЕРЕДОВИЩА”</a:t>
                      </a:r>
                      <a:endParaRPr lang="x-none" sz="1600" b="1" i="1" kern="1200" dirty="0">
                        <a:solidFill>
                          <a:schemeClr val="dk1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1.Українська мова та література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2</a:t>
                      </a:r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. Математика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600" b="1" kern="1200" dirty="0">
                          <a:solidFill>
                            <a:srgbClr val="002060"/>
                          </a:solidFill>
                          <a:effectLst/>
                          <a:latin typeface="Neris Light" panose="00000400000000000000" pitchFamily="50" charset="-52"/>
                        </a:rPr>
                        <a:t>3.Фізика або Біологія</a:t>
                      </a:r>
                      <a:endParaRPr lang="x-none" sz="1600" b="1" kern="1200" dirty="0">
                        <a:solidFill>
                          <a:srgbClr val="002060"/>
                        </a:solidFill>
                        <a:effectLst/>
                        <a:latin typeface="Neris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14276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87A271-9A14-4DA7-9053-39D417A0A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37" y="1582424"/>
            <a:ext cx="1156686" cy="8154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1B129A-A008-4BEE-95FE-DB5940AF4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07" y="1582424"/>
            <a:ext cx="1156686" cy="8154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8DFC3E-0BB8-42AB-B16C-0925F6AE9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7" y="1582424"/>
            <a:ext cx="1156687" cy="815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25D2690-364E-4D3D-8B2E-3CBFBAE77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1" y="1582424"/>
            <a:ext cx="1150725" cy="8113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9478B7F-2570-410D-9661-031BD53DB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63" y="3198306"/>
            <a:ext cx="1253934" cy="8839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949D060-BF78-467B-B387-6294F80A4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35" y="3195249"/>
            <a:ext cx="1347100" cy="9497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B1FEEC3-2FC7-436A-8993-FC17C78B2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06" y="4883777"/>
            <a:ext cx="1156686" cy="8154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AC3A05-7A88-4138-926C-175461B04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61" y="2388248"/>
            <a:ext cx="1156686" cy="8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606</Words>
  <Application>Microsoft Office PowerPoint</Application>
  <PresentationFormat>Произвольный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Пілова Катерина Петрівна</dc:creator>
  <cp:lastModifiedBy>Колобок</cp:lastModifiedBy>
  <cp:revision>85</cp:revision>
  <dcterms:created xsi:type="dcterms:W3CDTF">2019-01-21T22:29:15Z</dcterms:created>
  <dcterms:modified xsi:type="dcterms:W3CDTF">2020-04-08T07:09:05Z</dcterms:modified>
</cp:coreProperties>
</file>